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38" r:id="rId3"/>
    <p:sldId id="326" r:id="rId4"/>
    <p:sldId id="339" r:id="rId5"/>
    <p:sldId id="317" r:id="rId6"/>
    <p:sldId id="337" r:id="rId7"/>
    <p:sldId id="325" r:id="rId8"/>
    <p:sldId id="298" r:id="rId9"/>
    <p:sldId id="332" r:id="rId10"/>
    <p:sldId id="302" r:id="rId11"/>
    <p:sldId id="289" r:id="rId12"/>
    <p:sldId id="330" r:id="rId13"/>
    <p:sldId id="293" r:id="rId14"/>
    <p:sldId id="301" r:id="rId15"/>
    <p:sldId id="291" r:id="rId16"/>
    <p:sldId id="314" r:id="rId17"/>
    <p:sldId id="313" r:id="rId18"/>
    <p:sldId id="312" r:id="rId19"/>
    <p:sldId id="292" r:id="rId20"/>
    <p:sldId id="323" r:id="rId21"/>
    <p:sldId id="327" r:id="rId22"/>
    <p:sldId id="299" r:id="rId23"/>
    <p:sldId id="300" r:id="rId24"/>
    <p:sldId id="262" r:id="rId25"/>
    <p:sldId id="296" r:id="rId26"/>
    <p:sldId id="303" r:id="rId27"/>
    <p:sldId id="304" r:id="rId28"/>
    <p:sldId id="333" r:id="rId29"/>
    <p:sldId id="294" r:id="rId30"/>
    <p:sldId id="316" r:id="rId31"/>
    <p:sldId id="324" r:id="rId32"/>
    <p:sldId id="334" r:id="rId33"/>
    <p:sldId id="321" r:id="rId34"/>
    <p:sldId id="336" r:id="rId35"/>
    <p:sldId id="319" r:id="rId36"/>
    <p:sldId id="320" r:id="rId37"/>
    <p:sldId id="318" r:id="rId38"/>
    <p:sldId id="322" r:id="rId39"/>
    <p:sldId id="305" r:id="rId40"/>
    <p:sldId id="335" r:id="rId41"/>
    <p:sldId id="311" r:id="rId42"/>
    <p:sldId id="328" r:id="rId43"/>
    <p:sldId id="306" r:id="rId44"/>
    <p:sldId id="288" r:id="rId45"/>
    <p:sldId id="307" r:id="rId46"/>
    <p:sldId id="308" r:id="rId47"/>
    <p:sldId id="309" r:id="rId48"/>
    <p:sldId id="295" r:id="rId49"/>
    <p:sldId id="341" r:id="rId50"/>
    <p:sldId id="342" r:id="rId51"/>
    <p:sldId id="340" r:id="rId52"/>
    <p:sldId id="268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5255"/>
    <a:srgbClr val="E4E1E1"/>
    <a:srgbClr val="BBCF03"/>
    <a:srgbClr val="FFD5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5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6541-0D82-48A4-936E-30F66766CAAD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E1A1-52DA-44ED-BDF5-7880B3BAE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048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6541-0D82-48A4-936E-30F66766CAAD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E1A1-52DA-44ED-BDF5-7880B3BAE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933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6541-0D82-48A4-936E-30F66766CAAD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E1A1-52DA-44ED-BDF5-7880B3BAE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553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6541-0D82-48A4-936E-30F66766CAAD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E1A1-52DA-44ED-BDF5-7880B3BAE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039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6541-0D82-48A4-936E-30F66766CAAD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E1A1-52DA-44ED-BDF5-7880B3BAE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321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6541-0D82-48A4-936E-30F66766CAAD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E1A1-52DA-44ED-BDF5-7880B3BAE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852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6541-0D82-48A4-936E-30F66766CAAD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E1A1-52DA-44ED-BDF5-7880B3BAE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640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6541-0D82-48A4-936E-30F66766CAAD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E1A1-52DA-44ED-BDF5-7880B3BAE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726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6541-0D82-48A4-936E-30F66766CAAD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E1A1-52DA-44ED-BDF5-7880B3BAE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009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6541-0D82-48A4-936E-30F66766CAAD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E1A1-52DA-44ED-BDF5-7880B3BAE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213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6541-0D82-48A4-936E-30F66766CAAD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9E1A1-52DA-44ED-BDF5-7880B3BAE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80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86541-0D82-48A4-936E-30F66766CAAD}" type="datetimeFigureOut">
              <a:rPr lang="ru-RU" smtClean="0"/>
              <a:t>28.06.2020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9E1A1-52DA-44ED-BDF5-7880B3BAE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43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25.jp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3385" y="4149968"/>
            <a:ext cx="10604785" cy="2053123"/>
          </a:xfrm>
          <a:solidFill>
            <a:srgbClr val="E4E1E1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</a:t>
            </a:r>
            <a:r>
              <a:rPr lang="ru-RU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ru-RU" sz="3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педагог</a:t>
            </a:r>
            <a:r>
              <a:rPr lang="ru-RU" sz="32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Лина В</a:t>
            </a:r>
            <a:r>
              <a:rPr lang="ru-RU" sz="32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ячеславовна</a:t>
            </a:r>
            <a:r>
              <a:rPr lang="ru-RU" sz="32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Ковалевская  </a:t>
            </a:r>
            <a:r>
              <a:rPr lang="en-US" sz="32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400" b="1" dirty="0" err="1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Lvkovalevskaya@pushkin.institute</a:t>
            </a:r>
            <a:r>
              <a:rPr lang="ru-RU" sz="24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0848" y="1460827"/>
            <a:ext cx="10846064" cy="268914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4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Использование </a:t>
            </a:r>
            <a:r>
              <a:rPr lang="ru-RU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электронной образовательной среды при обучении слушателей подготовительного факультета </a:t>
            </a:r>
            <a:endParaRPr lang="ru-RU" sz="4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4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медико-биологическая направленность обучения</a:t>
            </a:r>
            <a:r>
              <a:rPr lang="ru-RU" sz="4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ru-RU" sz="4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8908901" y="4149968"/>
            <a:ext cx="2399269" cy="2053123"/>
            <a:chOff x="9275804" y="3591696"/>
            <a:chExt cx="1868960" cy="1820563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9275805" y="3591697"/>
              <a:ext cx="906163" cy="889687"/>
            </a:xfrm>
            <a:prstGeom prst="rect">
              <a:avLst/>
            </a:prstGeom>
            <a:solidFill>
              <a:srgbClr val="EB52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0238601" y="4522572"/>
              <a:ext cx="906163" cy="889687"/>
            </a:xfrm>
            <a:prstGeom prst="rect">
              <a:avLst/>
            </a:prstGeom>
            <a:solidFill>
              <a:srgbClr val="EB52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9275804" y="4522572"/>
              <a:ext cx="906163" cy="889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0238601" y="3591696"/>
              <a:ext cx="906163" cy="889687"/>
            </a:xfrm>
            <a:prstGeom prst="rect">
              <a:avLst/>
            </a:prstGeom>
            <a:solidFill>
              <a:srgbClr val="E4E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319" y="411041"/>
            <a:ext cx="1990725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6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187659" y="76198"/>
            <a:ext cx="1868960" cy="1820563"/>
            <a:chOff x="9275804" y="3591696"/>
            <a:chExt cx="1868960" cy="1820563"/>
          </a:xfrm>
          <a:solidFill>
            <a:srgbClr val="E4E1E1"/>
          </a:solidFill>
        </p:grpSpPr>
        <p:sp>
          <p:nvSpPr>
            <p:cNvPr id="6" name="Прямоугольник 5"/>
            <p:cNvSpPr/>
            <p:nvPr/>
          </p:nvSpPr>
          <p:spPr>
            <a:xfrm>
              <a:off x="9275805" y="3591697"/>
              <a:ext cx="906163" cy="8896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0238601" y="4522572"/>
              <a:ext cx="906163" cy="8896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9275804" y="4522572"/>
              <a:ext cx="906163" cy="889687"/>
            </a:xfrm>
            <a:prstGeom prst="rect">
              <a:avLst/>
            </a:prstGeom>
            <a:solidFill>
              <a:srgbClr val="EB52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0238601" y="3591696"/>
              <a:ext cx="906163" cy="8896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659" y="55603"/>
            <a:ext cx="10515600" cy="910282"/>
          </a:xfrm>
          <a:solidFill>
            <a:srgbClr val="E4E1E1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Систематизация материала </a:t>
            </a:r>
            <a:endParaRPr lang="ru-RU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8434" y="1958545"/>
            <a:ext cx="6378928" cy="4637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4572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курса на портале </a:t>
            </a: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«Образование на русском»:</a:t>
            </a:r>
          </a:p>
          <a:p>
            <a:pPr marL="914400" indent="-4572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Презентации </a:t>
            </a:r>
          </a:p>
          <a:p>
            <a:pPr marL="914400" indent="-4572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 </a:t>
            </a:r>
          </a:p>
          <a:p>
            <a:pPr marL="914400" indent="-4572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Аудио </a:t>
            </a:r>
          </a:p>
          <a:p>
            <a:pPr marL="914400" indent="-4572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Тексты для чтения </a:t>
            </a:r>
          </a:p>
          <a:p>
            <a:pPr marL="914400" indent="-4572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Тесты</a:t>
            </a:r>
          </a:p>
          <a:p>
            <a:pPr marL="914400" indent="-4572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Словник </a:t>
            </a:r>
          </a:p>
          <a:p>
            <a:pPr marL="914400" indent="-4572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Грамматические конструкции </a:t>
            </a:r>
          </a:p>
          <a:p>
            <a:pPr marL="914400" indent="-4572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Домашние задания </a:t>
            </a:r>
          </a:p>
          <a:p>
            <a:pPr marL="914400" indent="-4572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Факультативные задания </a:t>
            </a: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endParaRPr lang="ru-RU" sz="3200" b="1" dirty="0" smtClean="0">
              <a:solidFill>
                <a:srgbClr val="00B0F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71503" y="2207036"/>
            <a:ext cx="4646140" cy="305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4572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Ограничение по времени </a:t>
            </a:r>
          </a:p>
          <a:p>
            <a:pPr marL="914400" indent="-4572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Статистика </a:t>
            </a:r>
          </a:p>
          <a:p>
            <a:pPr marL="914400" indent="-4572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Сокращение времени на проверку </a:t>
            </a:r>
          </a:p>
          <a:p>
            <a:pPr marL="914400" indent="-4572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Доступность всех необходимых материалов </a:t>
            </a:r>
          </a:p>
          <a:p>
            <a:pPr marL="914400" indent="-4572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Интерактивная форма – повышение мотивации </a:t>
            </a:r>
          </a:p>
          <a:p>
            <a:pPr marL="914400" indent="-4572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 </a:t>
            </a:r>
            <a:endParaRPr lang="ru-RU" sz="20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88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29" y="1142986"/>
            <a:ext cx="5194957" cy="5478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868" y="1392371"/>
            <a:ext cx="4498391" cy="4979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04436" y="198216"/>
            <a:ext cx="11287649" cy="889687"/>
          </a:xfrm>
          <a:solidFill>
            <a:srgbClr val="EB5255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Конструкции научного стиля </a:t>
            </a:r>
            <a:endParaRPr lang="ru-RU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05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-109001" y="279242"/>
            <a:ext cx="6814600" cy="3770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Char char="-"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</a:t>
            </a:r>
          </a:p>
          <a:p>
            <a:pPr algn="ctr">
              <a:buFontTx/>
              <a:buChar char="-"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и признаки </a:t>
            </a:r>
          </a:p>
          <a:p>
            <a:pPr algn="ctr">
              <a:buFontTx/>
              <a:buChar char="-"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</a:t>
            </a:r>
          </a:p>
          <a:p>
            <a:pPr algn="ctr">
              <a:buFontTx/>
              <a:buChar char="-"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Char char="-"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</a:t>
            </a:r>
          </a:p>
          <a:p>
            <a:pPr algn="ctr">
              <a:buFontTx/>
              <a:buChar char="-"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Процессы</a:t>
            </a:r>
          </a:p>
          <a:p>
            <a:pPr algn="ctr">
              <a:buFontTx/>
              <a:buChar char="-"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488" y="707520"/>
            <a:ext cx="5670281" cy="516583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32337" y="5595549"/>
            <a:ext cx="906163" cy="889687"/>
          </a:xfrm>
          <a:prstGeom prst="rect">
            <a:avLst/>
          </a:prstGeom>
          <a:solidFill>
            <a:srgbClr val="E4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469540" y="5595549"/>
            <a:ext cx="906163" cy="889687"/>
          </a:xfrm>
          <a:prstGeom prst="rect">
            <a:avLst/>
          </a:prstGeom>
          <a:solidFill>
            <a:srgbClr val="EB5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663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7889" y="1917649"/>
            <a:ext cx="4969475" cy="132556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конструкции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oom_0 (online-video-cutter.com)(3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9130" y="1451333"/>
            <a:ext cx="6097544" cy="4554051"/>
          </a:xfr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04436" y="198216"/>
            <a:ext cx="11987564" cy="889687"/>
          </a:xfrm>
          <a:prstGeom prst="rect">
            <a:avLst/>
          </a:prstGeom>
          <a:solidFill>
            <a:srgbClr val="EB525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Конструкции научного стиля: этапы работы  </a:t>
            </a:r>
            <a:endParaRPr lang="ru-RU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099969" y="3371333"/>
            <a:ext cx="906163" cy="889687"/>
          </a:xfrm>
          <a:prstGeom prst="rect">
            <a:avLst/>
          </a:prstGeom>
          <a:solidFill>
            <a:srgbClr val="E4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137172" y="3371333"/>
            <a:ext cx="906163" cy="889687"/>
          </a:xfrm>
          <a:prstGeom prst="rect">
            <a:avLst/>
          </a:prstGeom>
          <a:solidFill>
            <a:srgbClr val="EB5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6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187659" y="76198"/>
            <a:ext cx="1868960" cy="1820563"/>
            <a:chOff x="9275804" y="3591696"/>
            <a:chExt cx="1868960" cy="1820563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9275805" y="3591697"/>
              <a:ext cx="906163" cy="889687"/>
            </a:xfrm>
            <a:prstGeom prst="rect">
              <a:avLst/>
            </a:prstGeom>
            <a:solidFill>
              <a:srgbClr val="FFD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0238601" y="4522572"/>
              <a:ext cx="906163" cy="889687"/>
            </a:xfrm>
            <a:prstGeom prst="rect">
              <a:avLst/>
            </a:prstGeom>
            <a:solidFill>
              <a:srgbClr val="EB52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9275804" y="4522572"/>
              <a:ext cx="906163" cy="889687"/>
            </a:xfrm>
            <a:prstGeom prst="rect">
              <a:avLst/>
            </a:prstGeom>
            <a:solidFill>
              <a:srgbClr val="E4E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0238601" y="3591696"/>
              <a:ext cx="906163" cy="889687"/>
            </a:xfrm>
            <a:prstGeom prst="rect">
              <a:avLst/>
            </a:prstGeom>
            <a:solidFill>
              <a:srgbClr val="FFD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658" y="55603"/>
            <a:ext cx="11287649" cy="910282"/>
          </a:xfrm>
          <a:solidFill>
            <a:srgbClr val="EB5255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Запоминаем конструкции: этапы работы</a:t>
            </a:r>
            <a:endParaRPr lang="ru-RU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954" y="1007074"/>
            <a:ext cx="5159727" cy="568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0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oom_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423" y="161581"/>
            <a:ext cx="11365784" cy="6156841"/>
          </a:xfrm>
        </p:spPr>
      </p:pic>
    </p:spTree>
    <p:extLst>
      <p:ext uri="{BB962C8B-B14F-4D97-AF65-F5344CB8AC3E}">
        <p14:creationId xmlns:p14="http://schemas.microsoft.com/office/powerpoint/2010/main" val="274530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17" y="0"/>
            <a:ext cx="8396418" cy="614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2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3555"/>
            <a:ext cx="6097217" cy="58324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100" y="646995"/>
            <a:ext cx="5370500" cy="62455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23775"/>
            <a:ext cx="6771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навыка печатания</a:t>
            </a:r>
            <a:endParaRPr lang="ru-RU" sz="2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64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55" y="373383"/>
            <a:ext cx="5478162" cy="58873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678" y="545037"/>
            <a:ext cx="6699753" cy="554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1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zoom_2 (online-video-cutter.com)(4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980" y="247679"/>
            <a:ext cx="8673240" cy="6138228"/>
          </a:xfrm>
        </p:spPr>
      </p:pic>
    </p:spTree>
    <p:extLst>
      <p:ext uri="{BB962C8B-B14F-4D97-AF65-F5344CB8AC3E}">
        <p14:creationId xmlns:p14="http://schemas.microsoft.com/office/powerpoint/2010/main" val="240971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3803510"/>
              </p:ext>
            </p:extLst>
          </p:nvPr>
        </p:nvGraphicFramePr>
        <p:xfrm>
          <a:off x="1752600" y="932776"/>
          <a:ext cx="8989541" cy="46847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6379"/>
                <a:gridCol w="1740800"/>
                <a:gridCol w="1679016"/>
                <a:gridCol w="2108163"/>
                <a:gridCol w="1415183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Предмет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B525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Общая трудоемкость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B525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Аудиторные занятия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B525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Самостоятельная работа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B525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Итоговая аттестация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B5255"/>
                    </a:solidFill>
                  </a:tcPr>
                </a:tc>
              </a:tr>
              <a:tr h="1111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Основные предметы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B525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2376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4E1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1008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4E1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1368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4E1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4E1E1"/>
                    </a:solidFill>
                  </a:tcPr>
                </a:tc>
              </a:tr>
              <a:tr h="7409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Русский язык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B525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1872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4E1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756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4E1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1116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4E1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экзамен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4E1E1"/>
                    </a:solidFill>
                  </a:tcPr>
                </a:tc>
              </a:tr>
              <a:tr h="7409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Химия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B525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180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4E1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90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4E1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90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4E1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экзамен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4E1E1"/>
                    </a:solidFill>
                  </a:tcPr>
                </a:tc>
              </a:tr>
              <a:tr h="7409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Биология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B525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180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4E1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90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4E1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90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4E1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экзамен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4E1E1"/>
                    </a:solidFill>
                  </a:tcPr>
                </a:tc>
              </a:tr>
              <a:tr h="7409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Физика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B525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144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4E1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72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4E1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72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4E1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экзамен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4E1E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242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25" y="426410"/>
            <a:ext cx="8676632" cy="578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4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8730" y="342815"/>
            <a:ext cx="10515600" cy="5703758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А2: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– определение предмета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Родительный падеж (ед.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число) – состав и строение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Родительный падеж (с и без) – свойства </a:t>
            </a:r>
          </a:p>
          <a:p>
            <a:pPr marL="0" indent="0">
              <a:buNone/>
            </a:pPr>
            <a:r>
              <a:rPr lang="ru-RU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Активные и пассивные конструкции 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 сравнения 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Причастия 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Деепричастия </a:t>
            </a:r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62705" y="189470"/>
            <a:ext cx="11287649" cy="1309816"/>
          </a:xfrm>
          <a:prstGeom prst="rect">
            <a:avLst/>
          </a:prstGeom>
          <a:solidFill>
            <a:srgbClr val="E4E1E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Синхронизация грамматического материала с курсом общего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владения</a:t>
            </a:r>
            <a:endParaRPr lang="ru-RU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58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182842" y="331289"/>
            <a:ext cx="1868960" cy="1820563"/>
            <a:chOff x="9275804" y="3591696"/>
            <a:chExt cx="1868960" cy="1820563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9275805" y="3591697"/>
              <a:ext cx="906163" cy="889687"/>
            </a:xfrm>
            <a:prstGeom prst="rect">
              <a:avLst/>
            </a:prstGeom>
            <a:solidFill>
              <a:srgbClr val="FFD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0238601" y="4522572"/>
              <a:ext cx="906163" cy="889687"/>
            </a:xfrm>
            <a:prstGeom prst="rect">
              <a:avLst/>
            </a:prstGeom>
            <a:solidFill>
              <a:srgbClr val="E4E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9275804" y="4522572"/>
              <a:ext cx="906163" cy="889687"/>
            </a:xfrm>
            <a:prstGeom prst="rect">
              <a:avLst/>
            </a:prstGeom>
            <a:solidFill>
              <a:srgbClr val="EB52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0238601" y="3591696"/>
              <a:ext cx="906163" cy="889687"/>
            </a:xfrm>
            <a:prstGeom prst="rect">
              <a:avLst/>
            </a:prstGeom>
            <a:solidFill>
              <a:srgbClr val="FFD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659" y="55603"/>
            <a:ext cx="10515600" cy="1185968"/>
          </a:xfrm>
          <a:solidFill>
            <a:srgbClr val="E4E1E1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Учимся слушать, понимать и записывать материал лекций: </a:t>
            </a:r>
            <a:endParaRPr lang="ru-RU" sz="40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89005" y="1241571"/>
            <a:ext cx="1013538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Развитие навыков </a:t>
            </a:r>
            <a:r>
              <a:rPr lang="ru-RU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аудирования</a:t>
            </a:r>
            <a:r>
              <a:rPr lang="ru-RU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и конспектирования </a:t>
            </a:r>
          </a:p>
          <a:p>
            <a:pPr algn="ctr"/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ru-RU" sz="40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От диктанта к конспекту</a:t>
            </a:r>
            <a:endParaRPr lang="ru-RU" sz="4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4333" y="3201157"/>
            <a:ext cx="113876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Диктанты  и взаимные диктанты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zoom 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Учимся писать конспект: совместная работа в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zoom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выделяем главную мысль, изучаем правила сокращения терминов.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Самостоятельная работа:  просмотр и конспектирование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видеолекций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YouTube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прослушивание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аудиолекций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выполнение заданий на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портале «Образование на русском»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649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702"/>
            <a:ext cx="6229629" cy="59580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69788"/>
          <a:stretch/>
        </p:blipFill>
        <p:spPr>
          <a:xfrm>
            <a:off x="5135194" y="797325"/>
            <a:ext cx="6972140" cy="297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1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187659" y="76198"/>
            <a:ext cx="1868960" cy="1820563"/>
            <a:chOff x="9275804" y="3591696"/>
            <a:chExt cx="1868960" cy="1820563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9275805" y="3591697"/>
              <a:ext cx="906163" cy="889687"/>
            </a:xfrm>
            <a:prstGeom prst="rect">
              <a:avLst/>
            </a:prstGeom>
            <a:solidFill>
              <a:srgbClr val="FFD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0238601" y="4522572"/>
              <a:ext cx="906163" cy="8896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9275804" y="4522572"/>
              <a:ext cx="906163" cy="889687"/>
            </a:xfrm>
            <a:prstGeom prst="rect">
              <a:avLst/>
            </a:prstGeom>
            <a:solidFill>
              <a:srgbClr val="EB52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0238601" y="3591696"/>
              <a:ext cx="906163" cy="889687"/>
            </a:xfrm>
            <a:prstGeom prst="rect">
              <a:avLst/>
            </a:prstGeom>
            <a:solidFill>
              <a:srgbClr val="FFD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659" y="76197"/>
            <a:ext cx="10515600" cy="889687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Запись </a:t>
            </a:r>
            <a:r>
              <a:rPr 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видеолекций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аудиоматериалов</a:t>
            </a:r>
            <a:endParaRPr lang="ru-RU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56619" y="1007074"/>
            <a:ext cx="9809316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2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03537" y="1145202"/>
            <a:ext cx="9954054" cy="378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4572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Хорошее качество звука и изображения;</a:t>
            </a:r>
          </a:p>
          <a:p>
            <a:pPr marL="914400" indent="-4572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повторения, многократного просмотра; </a:t>
            </a:r>
          </a:p>
          <a:p>
            <a:pPr marL="914400" indent="-4572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прослушивания лекции в своём темпе для каждого студента (индивидуальный подход);</a:t>
            </a:r>
          </a:p>
          <a:p>
            <a:pPr marL="914400" indent="-4572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Обязательный контроль: </a:t>
            </a: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Тестовые задания на понимание, </a:t>
            </a: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 конспектов.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150456" y="3521216"/>
            <a:ext cx="906163" cy="889687"/>
          </a:xfrm>
          <a:prstGeom prst="rect">
            <a:avLst/>
          </a:prstGeom>
          <a:solidFill>
            <a:srgbClr val="E4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87659" y="3521216"/>
            <a:ext cx="906163" cy="889687"/>
          </a:xfrm>
          <a:prstGeom prst="rect">
            <a:avLst/>
          </a:prstGeom>
          <a:solidFill>
            <a:srgbClr val="EB5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28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87659" y="55603"/>
            <a:ext cx="11872536" cy="1185968"/>
          </a:xfrm>
          <a:prstGeom prst="rect">
            <a:avLst/>
          </a:prstGeom>
          <a:solidFill>
            <a:srgbClr val="EB525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2033" y="872067"/>
            <a:ext cx="4722340" cy="117064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Видеокурс: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Телефон с камерой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икрофон 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Белая доска или белая бумага большого формата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oom_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684" y="490959"/>
            <a:ext cx="6166618" cy="3468644"/>
          </a:xfrm>
        </p:spPr>
      </p:pic>
      <p:pic>
        <p:nvPicPr>
          <p:cNvPr id="5" name="zoom_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30522" y="2867460"/>
            <a:ext cx="6736360" cy="37892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30" y="4181076"/>
            <a:ext cx="3866091" cy="237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4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187659" y="76198"/>
            <a:ext cx="1868960" cy="1820563"/>
            <a:chOff x="9275804" y="3591696"/>
            <a:chExt cx="1868960" cy="1820563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9275805" y="3591697"/>
              <a:ext cx="906163" cy="889687"/>
            </a:xfrm>
            <a:prstGeom prst="rect">
              <a:avLst/>
            </a:prstGeom>
            <a:solidFill>
              <a:srgbClr val="FFD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0238601" y="4522572"/>
              <a:ext cx="906163" cy="889687"/>
            </a:xfrm>
            <a:prstGeom prst="rect">
              <a:avLst/>
            </a:prstGeom>
            <a:solidFill>
              <a:srgbClr val="EB52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9275804" y="4522572"/>
              <a:ext cx="906163" cy="889687"/>
            </a:xfrm>
            <a:prstGeom prst="rect">
              <a:avLst/>
            </a:prstGeom>
            <a:solidFill>
              <a:srgbClr val="E4E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0238601" y="3591696"/>
              <a:ext cx="906163" cy="889687"/>
            </a:xfrm>
            <a:prstGeom prst="rect">
              <a:avLst/>
            </a:prstGeom>
            <a:solidFill>
              <a:srgbClr val="FFD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659" y="76197"/>
            <a:ext cx="10515600" cy="889687"/>
          </a:xfrm>
          <a:solidFill>
            <a:srgbClr val="E4E1E1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Речь разных носителей языка </a:t>
            </a:r>
            <a:endParaRPr lang="ru-RU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56619" y="1007074"/>
            <a:ext cx="9809316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2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14767" y="1313696"/>
            <a:ext cx="5733440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45720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Аудиогиды музеев, обучающие каналы для школьников;</a:t>
            </a:r>
          </a:p>
          <a:p>
            <a:pPr marL="914400" indent="-45720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Принципы отбора материала: лексика, грамматика, темп речи. </a:t>
            </a:r>
            <a:r>
              <a:rPr lang="ru-RU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28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3" y="1896761"/>
            <a:ext cx="2531252" cy="44929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98" y="1451917"/>
            <a:ext cx="2602119" cy="461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6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187659" y="76198"/>
            <a:ext cx="1868960" cy="1820563"/>
            <a:chOff x="9275804" y="3591696"/>
            <a:chExt cx="1868960" cy="1820563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9275805" y="3591697"/>
              <a:ext cx="906163" cy="889687"/>
            </a:xfrm>
            <a:prstGeom prst="rect">
              <a:avLst/>
            </a:prstGeom>
            <a:solidFill>
              <a:srgbClr val="FFD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0238601" y="4522572"/>
              <a:ext cx="906163" cy="889687"/>
            </a:xfrm>
            <a:prstGeom prst="rect">
              <a:avLst/>
            </a:prstGeom>
            <a:solidFill>
              <a:srgbClr val="3FC0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9275804" y="4522572"/>
              <a:ext cx="906163" cy="889687"/>
            </a:xfrm>
            <a:prstGeom prst="rect">
              <a:avLst/>
            </a:prstGeom>
            <a:solidFill>
              <a:srgbClr val="FFD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0238601" y="3591696"/>
              <a:ext cx="906163" cy="889687"/>
            </a:xfrm>
            <a:prstGeom prst="rect">
              <a:avLst/>
            </a:prstGeom>
            <a:solidFill>
              <a:srgbClr val="FFD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659" y="76197"/>
            <a:ext cx="10515600" cy="889687"/>
          </a:xfrm>
          <a:solidFill>
            <a:srgbClr val="E4E1E1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Речь разных носителей языка </a:t>
            </a:r>
            <a:endParaRPr lang="ru-RU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56619" y="1007074"/>
            <a:ext cx="9809316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2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459" y="1089702"/>
            <a:ext cx="3011585" cy="534556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2" y="1007074"/>
            <a:ext cx="2893686" cy="513629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079" y="1032273"/>
            <a:ext cx="3043939" cy="5402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006" y="1620319"/>
            <a:ext cx="2135338" cy="379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48746" y="2241708"/>
            <a:ext cx="10515600" cy="889687"/>
          </a:xfrm>
          <a:prstGeom prst="rect">
            <a:avLst/>
          </a:prstGeom>
          <a:solidFill>
            <a:srgbClr val="EB525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Работа с лексикой (терминологией)</a:t>
            </a:r>
            <a:endParaRPr lang="ru-RU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52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6277" y="490959"/>
            <a:ext cx="465938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 «комментарий», «рисование» в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Zoom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oom_1 (online-video-cutter.com)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2065" y="159712"/>
            <a:ext cx="5659394" cy="4031289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659" y="3391317"/>
            <a:ext cx="4386187" cy="3100041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550195" y="4444398"/>
            <a:ext cx="6081264" cy="1931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EB52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err="1" smtClean="0">
                <a:solidFill>
                  <a:srgbClr val="EB52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Семантизация</a:t>
            </a:r>
            <a:r>
              <a:rPr lang="ru-RU" b="1" dirty="0" smtClean="0">
                <a:solidFill>
                  <a:srgbClr val="EB52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терминов с использованием</a:t>
            </a:r>
          </a:p>
          <a:p>
            <a:r>
              <a:rPr lang="ru-RU" b="1" dirty="0" smtClean="0">
                <a:solidFill>
                  <a:srgbClr val="EB52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синонимов и антонимов;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«-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ение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– «-ома» – «-логия»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350537" y="2159076"/>
            <a:ext cx="906163" cy="889687"/>
          </a:xfrm>
          <a:prstGeom prst="rect">
            <a:avLst/>
          </a:prstGeom>
          <a:solidFill>
            <a:srgbClr val="E4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387740" y="2159076"/>
            <a:ext cx="906163" cy="889687"/>
          </a:xfrm>
          <a:prstGeom prst="rect">
            <a:avLst/>
          </a:prstGeom>
          <a:solidFill>
            <a:srgbClr val="EB5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9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125" y="1061292"/>
            <a:ext cx="10515600" cy="207911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240  часов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 аудиторных  часов и 120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часов самостоятельной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Сразу после достижения уровня А1  - примерно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месяцев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часа в неделю 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19465" y="142226"/>
            <a:ext cx="10515600" cy="919066"/>
          </a:xfrm>
          <a:prstGeom prst="rect">
            <a:avLst/>
          </a:prstGeom>
          <a:solidFill>
            <a:srgbClr val="EB525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план и программа обучения</a:t>
            </a:r>
            <a:endParaRPr lang="ru-RU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50125" y="3140402"/>
            <a:ext cx="10515600" cy="919066"/>
          </a:xfrm>
          <a:prstGeom prst="rect">
            <a:avLst/>
          </a:prstGeom>
          <a:solidFill>
            <a:srgbClr val="E4E1E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курса </a:t>
            </a:r>
            <a:endParaRPr lang="ru-RU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1108" y="4130414"/>
            <a:ext cx="91769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+ физика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Химия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 + анатомия 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Подготовка к клинической практике </a:t>
            </a:r>
          </a:p>
        </p:txBody>
      </p:sp>
    </p:spTree>
    <p:extLst>
      <p:ext uri="{BB962C8B-B14F-4D97-AF65-F5344CB8AC3E}">
        <p14:creationId xmlns:p14="http://schemas.microsoft.com/office/powerpoint/2010/main" val="245388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69" y="337752"/>
            <a:ext cx="5345640" cy="636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8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118" y="376651"/>
            <a:ext cx="10515600" cy="850429"/>
          </a:xfrm>
          <a:solidFill>
            <a:srgbClr val="EB5255"/>
          </a:solidFill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Скажите по-другому!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4317" y="1613957"/>
            <a:ext cx="10628870" cy="50035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Больной </a:t>
            </a:r>
            <a: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чувствует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боль в груди, которая </a:t>
            </a:r>
            <a: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становится сильнее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движении. </a:t>
            </a: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Лёгкие </a:t>
            </a:r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относятся к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дыхательной системе. 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44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80784" y="257306"/>
            <a:ext cx="10515600" cy="2197572"/>
          </a:xfrm>
          <a:prstGeom prst="rect">
            <a:avLst/>
          </a:prstGeom>
          <a:solidFill>
            <a:srgbClr val="E4E1E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Формирование навыков диалогической речи: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«Врач – пациент» </a:t>
            </a:r>
            <a:endParaRPr lang="ru-RU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780784" y="2772977"/>
            <a:ext cx="10776902" cy="3224169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парах (сменных парах)  - в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zoom,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в отдельных «залах»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цепочке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по телефону, звонок в «Скорую помощь»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Ролевые игры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53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97" y="579222"/>
            <a:ext cx="9073336" cy="511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6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07" y="286577"/>
            <a:ext cx="6620044" cy="577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3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904"/>
          <a:stretch/>
        </p:blipFill>
        <p:spPr>
          <a:xfrm>
            <a:off x="223322" y="362464"/>
            <a:ext cx="8517024" cy="614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1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5784"/>
            <a:ext cx="11605386" cy="504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9874" y="384005"/>
            <a:ext cx="11378515" cy="6016796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Больной жалуется на боль в горле, кашель и насморк. Позавчера он долго гулял без шапки. С другими больными не контактировал. Хронических заболеваний нет.  Температуру не измерял.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пациента жалобы на тошноту и боль в животе. Часто ест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фастфуд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Хронический гастрит.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Больной упал на лестнице. Очень болит нога. Двигаться может, но при движении боль усиливается. 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Узнайте, на что жалуется больной.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Расспросите больного: уточните симптомы, характер и локализацию боли, продолжительность болезни, наличие хронических заболеваний, возможную причину заболевания.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Назначьте диагностику или лечение.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039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55" y="488693"/>
            <a:ext cx="5389475" cy="62663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565" y="2874138"/>
            <a:ext cx="5699167" cy="368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6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187659" y="76198"/>
            <a:ext cx="1868960" cy="1820563"/>
            <a:chOff x="9275804" y="3591696"/>
            <a:chExt cx="1868960" cy="1820563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9275805" y="3591697"/>
              <a:ext cx="906163" cy="889687"/>
            </a:xfrm>
            <a:prstGeom prst="rect">
              <a:avLst/>
            </a:prstGeom>
            <a:solidFill>
              <a:srgbClr val="FFD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0238601" y="4522572"/>
              <a:ext cx="906163" cy="889687"/>
            </a:xfrm>
            <a:prstGeom prst="rect">
              <a:avLst/>
            </a:prstGeom>
            <a:solidFill>
              <a:srgbClr val="E4E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9275804" y="4522572"/>
              <a:ext cx="906163" cy="889687"/>
            </a:xfrm>
            <a:prstGeom prst="rect">
              <a:avLst/>
            </a:prstGeom>
            <a:solidFill>
              <a:srgbClr val="EB52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0238601" y="3591696"/>
              <a:ext cx="906163" cy="889687"/>
            </a:xfrm>
            <a:prstGeom prst="rect">
              <a:avLst/>
            </a:prstGeom>
            <a:solidFill>
              <a:srgbClr val="FFD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659" y="55603"/>
            <a:ext cx="10515600" cy="910282"/>
          </a:xfrm>
          <a:solidFill>
            <a:srgbClr val="E4E1E1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Мобильные приложения </a:t>
            </a:r>
            <a:endParaRPr lang="ru-RU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078" y="2002459"/>
            <a:ext cx="2335600" cy="41456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887" y="1929711"/>
            <a:ext cx="2298473" cy="407978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60" y="1896761"/>
            <a:ext cx="2426101" cy="430633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982" y="2519379"/>
            <a:ext cx="2069902" cy="367407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526" y="1626970"/>
            <a:ext cx="2057208" cy="365154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5" t="8202" b="9748"/>
          <a:stretch/>
        </p:blipFill>
        <p:spPr>
          <a:xfrm>
            <a:off x="8320094" y="740782"/>
            <a:ext cx="1259120" cy="1360487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2113252" y="676896"/>
            <a:ext cx="72061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Интернатура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ординатура: подготовка к вступительным экзаменам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20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698" y="1168382"/>
            <a:ext cx="10515600" cy="5207704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научному стилю речи: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Терминология, лексика;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Синтаксические конструкции, характерные для научного стиля;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слушать, понимать, конспектировать лекции;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навыков письменной речи, необходимых для написания рефератов, курсовы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 работ и т.д.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читать учебное пособие, находить в нём необходимую  информацию;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языкового барьера, затрудняющего освоение программы по другим дисциплинам. 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19465" y="142226"/>
            <a:ext cx="10515600" cy="919066"/>
          </a:xfrm>
          <a:prstGeom prst="rect">
            <a:avLst/>
          </a:prstGeom>
          <a:solidFill>
            <a:srgbClr val="EB525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Задачи курса </a:t>
            </a:r>
            <a:endParaRPr lang="ru-RU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05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63162" y="1460028"/>
            <a:ext cx="10515600" cy="2733031"/>
          </a:xfrm>
          <a:prstGeom prst="rect">
            <a:avLst/>
          </a:prstGeom>
          <a:solidFill>
            <a:srgbClr val="EB525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Факультативные игровые задания: повышение мотивации </a:t>
            </a:r>
            <a:endParaRPr lang="ru-RU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53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205947" y="365438"/>
          <a:ext cx="11887200" cy="408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8720"/>
                <a:gridCol w="1188720"/>
                <a:gridCol w="1123640"/>
                <a:gridCol w="1253800"/>
                <a:gridCol w="1188720"/>
                <a:gridCol w="1099750"/>
                <a:gridCol w="1277690"/>
                <a:gridCol w="1188720"/>
                <a:gridCol w="1188720"/>
                <a:gridCol w="118872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Что такое химия? 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Назовите объект химии.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Какие бывают вещества? 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Кто создал таблицу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 химических элементов? 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Назовите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 эти вещества по-русски: 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Ca, K, Al, Na 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Назовите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 эти вещества по-русски: 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O, H, C </a:t>
                      </a:r>
                      <a:endParaRPr lang="ru-RU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Назовите формулу воды и формулу углекислого газа. 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Из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 чего состоят молекулы?  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Какие металлы вы знаете? 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Какие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 разделы химии вы знаете? 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Закончите предложение: «Масса веществ до реакции…».Кто автор</a:t>
                      </a:r>
                      <a:r>
                        <a:rPr lang="ru-RU" sz="16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этого закона? 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Что такое простое вещество? 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Что такое сложное вещество? 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Что такое молекула? 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Какие агрегатные состояния вещества вы знаете? 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 какие группы можно разделить химические вещества? 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Это соединение состоит из </a:t>
                      </a:r>
                      <a:r>
                        <a:rPr lang="ru-RU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из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одного атома натрия и одного атома хлора. 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Какие свойства имеет вещество? 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Назовите </a:t>
                      </a:r>
                      <a:r>
                        <a:rPr lang="ru-RU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латинскиеи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русские названия этих элементов:</a:t>
                      </a:r>
                    </a:p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u, Fe, Au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Назовите </a:t>
                      </a:r>
                      <a:r>
                        <a:rPr lang="ru-RU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латинскиеи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русские названия этих элементов:</a:t>
                      </a:r>
                    </a:p>
                    <a:p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Hg, As, </a:t>
                      </a:r>
                      <a:r>
                        <a:rPr lang="en-US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Pb</a:t>
                      </a:r>
                      <a:endParaRPr lang="ru-RU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6" t="50236"/>
          <a:stretch/>
        </p:blipFill>
        <p:spPr>
          <a:xfrm>
            <a:off x="3566983" y="4665409"/>
            <a:ext cx="4835612" cy="209167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802153" y="415154"/>
            <a:ext cx="1153070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85293" y="438274"/>
            <a:ext cx="1153070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ru-RU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49547" y="438274"/>
            <a:ext cx="1153070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ru-RU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69262" y="4926417"/>
            <a:ext cx="1153070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ru-RU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600385" y="438274"/>
            <a:ext cx="1153070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ru-RU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764639" y="384590"/>
            <a:ext cx="1153070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  <a:endParaRPr lang="ru-RU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917709" y="445359"/>
            <a:ext cx="115307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ru-RU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7131" y="438274"/>
            <a:ext cx="1153070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626714" y="415154"/>
            <a:ext cx="1051367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458609" y="415154"/>
            <a:ext cx="1044033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529801" y="4665409"/>
            <a:ext cx="1153070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985293" y="2213302"/>
            <a:ext cx="1153070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ru-RU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149547" y="2213302"/>
            <a:ext cx="1153070" cy="21852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  <a:p>
            <a:pPr algn="ctr"/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294915" y="2213302"/>
            <a:ext cx="1153070" cy="21852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</a:p>
          <a:p>
            <a:pPr algn="ctr"/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600385" y="2213302"/>
            <a:ext cx="1153070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ru-RU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779255" y="2262893"/>
            <a:ext cx="1076099" cy="20621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</a:p>
          <a:p>
            <a:pPr algn="ctr"/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75049" y="2239898"/>
            <a:ext cx="1050466" cy="21852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  <a:p>
            <a:pPr algn="ctr"/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626714" y="2190182"/>
            <a:ext cx="1051367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458609" y="2190182"/>
            <a:ext cx="1044033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0982059" y="2239898"/>
            <a:ext cx="1076099" cy="20928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</a:p>
          <a:p>
            <a:pPr algn="ctr"/>
            <a:endParaRPr lang="ru-RU" sz="32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989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385" y="0"/>
            <a:ext cx="6033150" cy="644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6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187659" y="76198"/>
            <a:ext cx="1868960" cy="1820563"/>
            <a:chOff x="9275804" y="3591696"/>
            <a:chExt cx="1868960" cy="1820563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9275805" y="3591697"/>
              <a:ext cx="906163" cy="889687"/>
            </a:xfrm>
            <a:prstGeom prst="rect">
              <a:avLst/>
            </a:prstGeom>
            <a:solidFill>
              <a:srgbClr val="FFD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0238601" y="4522572"/>
              <a:ext cx="906163" cy="889687"/>
            </a:xfrm>
            <a:prstGeom prst="rect">
              <a:avLst/>
            </a:prstGeom>
            <a:solidFill>
              <a:srgbClr val="EB52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9275804" y="4522572"/>
              <a:ext cx="906163" cy="889687"/>
            </a:xfrm>
            <a:prstGeom prst="rect">
              <a:avLst/>
            </a:prstGeom>
            <a:solidFill>
              <a:srgbClr val="E4E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0238601" y="3591696"/>
              <a:ext cx="906163" cy="889687"/>
            </a:xfrm>
            <a:prstGeom prst="rect">
              <a:avLst/>
            </a:prstGeom>
            <a:solidFill>
              <a:srgbClr val="FFD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659" y="55603"/>
            <a:ext cx="10515600" cy="910282"/>
          </a:xfrm>
          <a:solidFill>
            <a:srgbClr val="E4E1E1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Мобильные приложения </a:t>
            </a:r>
            <a:endParaRPr lang="ru-RU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3"/>
          <a:stretch/>
        </p:blipFill>
        <p:spPr>
          <a:xfrm>
            <a:off x="2569423" y="1268628"/>
            <a:ext cx="6661037" cy="395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4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25" y="605031"/>
            <a:ext cx="2549515" cy="45253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371" y="461317"/>
            <a:ext cx="2944736" cy="52269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88" y="461317"/>
            <a:ext cx="2661633" cy="47243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09" y="538683"/>
            <a:ext cx="2624274" cy="4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3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773" y="463488"/>
            <a:ext cx="3125375" cy="55475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146" y="463489"/>
            <a:ext cx="3125375" cy="55475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24" y="463489"/>
            <a:ext cx="3125375" cy="554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0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191" y="647629"/>
            <a:ext cx="2452787" cy="43536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114" y="647631"/>
            <a:ext cx="2452787" cy="43536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008" y="647630"/>
            <a:ext cx="2452787" cy="43536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15" y="647631"/>
            <a:ext cx="2452787" cy="43536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069" y="2503203"/>
            <a:ext cx="2350685" cy="417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2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61799" y="199928"/>
            <a:ext cx="10515600" cy="889687"/>
          </a:xfrm>
          <a:prstGeom prst="rect">
            <a:avLst/>
          </a:prstGeom>
          <a:solidFill>
            <a:srgbClr val="E4E1E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Лаборатория онлайн </a:t>
            </a:r>
            <a:endParaRPr lang="ru-RU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98"/>
          <a:stretch/>
        </p:blipFill>
        <p:spPr>
          <a:xfrm>
            <a:off x="5503552" y="1184965"/>
            <a:ext cx="5661439" cy="24528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99" y="1605301"/>
            <a:ext cx="4774304" cy="26897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05"/>
          <a:stretch/>
        </p:blipFill>
        <p:spPr>
          <a:xfrm>
            <a:off x="1036984" y="4220040"/>
            <a:ext cx="4774304" cy="22054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446" y="3828483"/>
            <a:ext cx="4701289" cy="264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3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10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Zygotebody.com </a:t>
            </a:r>
            <a:endParaRPr lang="ru-RU" dirty="0"/>
          </a:p>
        </p:txBody>
      </p:sp>
      <p:pic>
        <p:nvPicPr>
          <p:cNvPr id="4" name="zoom_0 (online-video-cutter.com)(4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412" y="1177283"/>
            <a:ext cx="9275805" cy="502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2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87659" y="270239"/>
            <a:ext cx="10515600" cy="889687"/>
          </a:xfrm>
          <a:prstGeom prst="rect">
            <a:avLst/>
          </a:prstGeom>
          <a:solidFill>
            <a:srgbClr val="E4E1E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Натурный урок</a:t>
            </a:r>
            <a:endParaRPr lang="ru-RU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41613"/>
          <a:stretch/>
        </p:blipFill>
        <p:spPr>
          <a:xfrm>
            <a:off x="5718707" y="61135"/>
            <a:ext cx="5262560" cy="33411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8" y="1219193"/>
            <a:ext cx="5377301" cy="40329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707" y="2549075"/>
            <a:ext cx="5833533" cy="437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3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902" y="764679"/>
            <a:ext cx="5104121" cy="58859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943" y="557293"/>
            <a:ext cx="4500505" cy="630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6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87659" y="270239"/>
            <a:ext cx="10515600" cy="889687"/>
          </a:xfrm>
          <a:prstGeom prst="rect">
            <a:avLst/>
          </a:prstGeom>
          <a:solidFill>
            <a:srgbClr val="E4E1E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Натурный урок</a:t>
            </a:r>
            <a:endParaRPr lang="ru-RU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41613"/>
          <a:stretch/>
        </p:blipFill>
        <p:spPr>
          <a:xfrm>
            <a:off x="6539973" y="210972"/>
            <a:ext cx="5262560" cy="33411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059" y="2709327"/>
            <a:ext cx="5083680" cy="38127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19" y="1902052"/>
            <a:ext cx="5462870" cy="409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87659" y="270239"/>
            <a:ext cx="10515600" cy="889687"/>
          </a:xfrm>
          <a:prstGeom prst="rect">
            <a:avLst/>
          </a:prstGeom>
          <a:solidFill>
            <a:srgbClr val="E4E1E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Натурный урок</a:t>
            </a:r>
            <a:endParaRPr lang="ru-RU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41613"/>
          <a:stretch/>
        </p:blipFill>
        <p:spPr>
          <a:xfrm>
            <a:off x="6734706" y="143238"/>
            <a:ext cx="5262560" cy="33411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2841" y="1942967"/>
            <a:ext cx="5124001" cy="3843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63752" y="2245872"/>
            <a:ext cx="4613328" cy="345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187659" y="270239"/>
            <a:ext cx="1868960" cy="1820563"/>
            <a:chOff x="9275804" y="3591696"/>
            <a:chExt cx="1868960" cy="1820563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9275805" y="3591697"/>
              <a:ext cx="906163" cy="889687"/>
            </a:xfrm>
            <a:prstGeom prst="rect">
              <a:avLst/>
            </a:prstGeom>
            <a:solidFill>
              <a:srgbClr val="FFD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0238601" y="4522572"/>
              <a:ext cx="906163" cy="889687"/>
            </a:xfrm>
            <a:prstGeom prst="rect">
              <a:avLst/>
            </a:prstGeom>
            <a:solidFill>
              <a:srgbClr val="E4E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9275804" y="4522572"/>
              <a:ext cx="906163" cy="889687"/>
            </a:xfrm>
            <a:prstGeom prst="rect">
              <a:avLst/>
            </a:prstGeom>
            <a:solidFill>
              <a:srgbClr val="EB52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0238601" y="3591696"/>
              <a:ext cx="906163" cy="889687"/>
            </a:xfrm>
            <a:prstGeom prst="rect">
              <a:avLst/>
            </a:prstGeom>
            <a:solidFill>
              <a:srgbClr val="FFD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659" y="270239"/>
            <a:ext cx="10515600" cy="889687"/>
          </a:xfrm>
          <a:solidFill>
            <a:srgbClr val="E4E1E1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Выбор оптимальных средств и методов</a:t>
            </a:r>
            <a:endParaRPr lang="ru-RU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13253" y="1385733"/>
            <a:ext cx="8933953" cy="547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Совмещение, чередование различных форм работы, технических средств и видов деятельности, комплексный подход! </a:t>
            </a: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Аудиовизуальные средства, интерактивные задания. </a:t>
            </a: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99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622" y="335821"/>
            <a:ext cx="8973064" cy="598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1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0702"/>
            <a:ext cx="5866282" cy="61289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65580"/>
          <a:stretch/>
        </p:blipFill>
        <p:spPr>
          <a:xfrm>
            <a:off x="5983914" y="766119"/>
            <a:ext cx="5738530" cy="415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8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187659" y="76198"/>
            <a:ext cx="1868960" cy="1820563"/>
            <a:chOff x="9275804" y="3591696"/>
            <a:chExt cx="1868960" cy="1820563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9275805" y="3591697"/>
              <a:ext cx="906163" cy="889687"/>
            </a:xfrm>
            <a:prstGeom prst="rect">
              <a:avLst/>
            </a:prstGeom>
            <a:solidFill>
              <a:srgbClr val="FFD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0238601" y="4522572"/>
              <a:ext cx="906163" cy="889687"/>
            </a:xfrm>
            <a:prstGeom prst="rect">
              <a:avLst/>
            </a:prstGeom>
            <a:solidFill>
              <a:srgbClr val="EB52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9275804" y="4522572"/>
              <a:ext cx="906163" cy="889687"/>
            </a:xfrm>
            <a:prstGeom prst="rect">
              <a:avLst/>
            </a:prstGeom>
            <a:solidFill>
              <a:srgbClr val="E4E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0238601" y="3591696"/>
              <a:ext cx="906163" cy="889687"/>
            </a:xfrm>
            <a:prstGeom prst="rect">
              <a:avLst/>
            </a:prstGeom>
            <a:solidFill>
              <a:srgbClr val="FFD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659" y="55604"/>
            <a:ext cx="10515600" cy="910282"/>
          </a:xfrm>
          <a:solidFill>
            <a:srgbClr val="EB5255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Систематизация материала </a:t>
            </a:r>
            <a:endParaRPr lang="ru-RU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57220" y="934991"/>
            <a:ext cx="9954054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4572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курса на портале </a:t>
            </a: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«Образование на русском» </a:t>
            </a: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endParaRPr lang="ru-RU" sz="3200" b="1" dirty="0" smtClean="0">
              <a:solidFill>
                <a:srgbClr val="00B0F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b="22878"/>
          <a:stretch/>
        </p:blipFill>
        <p:spPr>
          <a:xfrm>
            <a:off x="187659" y="2128340"/>
            <a:ext cx="6468514" cy="42837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7603" r="8532" b="13723"/>
          <a:stretch/>
        </p:blipFill>
        <p:spPr>
          <a:xfrm>
            <a:off x="6775436" y="2128340"/>
            <a:ext cx="4935838" cy="443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3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7603" r="8532" b="13723"/>
          <a:stretch/>
        </p:blipFill>
        <p:spPr>
          <a:xfrm>
            <a:off x="264456" y="282153"/>
            <a:ext cx="7133122" cy="640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8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3504</TotalTime>
  <Words>867</Words>
  <Application>Microsoft Office PowerPoint</Application>
  <PresentationFormat>Широкоэкранный</PresentationFormat>
  <Paragraphs>202</Paragraphs>
  <Slides>52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8" baseType="lpstr">
      <vt:lpstr>Arial</vt:lpstr>
      <vt:lpstr>Calibri</vt:lpstr>
      <vt:lpstr>Calibri Light</vt:lpstr>
      <vt:lpstr>Times New Roman</vt:lpstr>
      <vt:lpstr>Wingdings</vt:lpstr>
      <vt:lpstr>Тема Office</vt:lpstr>
      <vt:lpstr> Ст. педагог Лина Вячеславовна Ковалевская    Lvkovalevskaya@pushkin.institute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Систематизация материала </vt:lpstr>
      <vt:lpstr>Презентация PowerPoint</vt:lpstr>
      <vt:lpstr> Систематизация материала </vt:lpstr>
      <vt:lpstr> Конструкции научного стиля </vt:lpstr>
      <vt:lpstr>Презентация PowerPoint</vt:lpstr>
      <vt:lpstr>Презентация конструкции  </vt:lpstr>
      <vt:lpstr> Запоминаем конструкции: этапы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Учимся слушать, понимать и записывать материал лекций: </vt:lpstr>
      <vt:lpstr>Презентация PowerPoint</vt:lpstr>
      <vt:lpstr> Запись видеолекций и аудиоматериалов</vt:lpstr>
      <vt:lpstr>Видеокурс:   - Телефон с камерой - Микрофон  - Белая доска или белая бумага большого формата </vt:lpstr>
      <vt:lpstr> Речь разных носителей языка </vt:lpstr>
      <vt:lpstr> Речь разных носителей языка </vt:lpstr>
      <vt:lpstr>Презентация PowerPoint</vt:lpstr>
      <vt:lpstr>Инструмент «комментарий», «рисование» в Zoom </vt:lpstr>
      <vt:lpstr>Презентация PowerPoint</vt:lpstr>
      <vt:lpstr>Скажите по-другому!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Мобильные приложения </vt:lpstr>
      <vt:lpstr>Презентация PowerPoint</vt:lpstr>
      <vt:lpstr>Презентация PowerPoint</vt:lpstr>
      <vt:lpstr>Презентация PowerPoint</vt:lpstr>
      <vt:lpstr>Мобильные приложения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Zygotebody.com </vt:lpstr>
      <vt:lpstr>Презентация PowerPoint</vt:lpstr>
      <vt:lpstr>Презентация PowerPoint</vt:lpstr>
      <vt:lpstr>Презентация PowerPoint</vt:lpstr>
      <vt:lpstr> Выбор оптимальных средств и методов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louveltheophile@gmail.com</dc:creator>
  <cp:lastModifiedBy>louveltheophile@gmail.com</cp:lastModifiedBy>
  <cp:revision>177</cp:revision>
  <dcterms:created xsi:type="dcterms:W3CDTF">2020-04-30T07:14:41Z</dcterms:created>
  <dcterms:modified xsi:type="dcterms:W3CDTF">2020-06-28T18:26:58Z</dcterms:modified>
</cp:coreProperties>
</file>